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40" r:id="rId5"/>
    <p:sldMasterId id="2147483759" r:id="rId6"/>
  </p:sldMasterIdLst>
  <p:notesMasterIdLst>
    <p:notesMasterId r:id="rId26"/>
  </p:notesMasterIdLst>
  <p:handoutMasterIdLst>
    <p:handoutMasterId r:id="rId27"/>
  </p:handoutMasterIdLst>
  <p:sldIdLst>
    <p:sldId id="292" r:id="rId7"/>
    <p:sldId id="257" r:id="rId8"/>
    <p:sldId id="299" r:id="rId9"/>
    <p:sldId id="258" r:id="rId10"/>
    <p:sldId id="259" r:id="rId11"/>
    <p:sldId id="516" r:id="rId12"/>
    <p:sldId id="260" r:id="rId13"/>
    <p:sldId id="332" r:id="rId14"/>
    <p:sldId id="523" r:id="rId15"/>
    <p:sldId id="524" r:id="rId16"/>
    <p:sldId id="525" r:id="rId17"/>
    <p:sldId id="526" r:id="rId18"/>
    <p:sldId id="271" r:id="rId19"/>
    <p:sldId id="272" r:id="rId20"/>
    <p:sldId id="514" r:id="rId21"/>
    <p:sldId id="515" r:id="rId22"/>
    <p:sldId id="267" r:id="rId23"/>
    <p:sldId id="270" r:id="rId24"/>
    <p:sldId id="293" r:id="rId2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3300"/>
    <a:srgbClr val="F3E068"/>
    <a:srgbClr val="33CC33"/>
    <a:srgbClr val="CC0000"/>
    <a:srgbClr val="1E5082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>
        <p:scale>
          <a:sx n="63" d="100"/>
          <a:sy n="63" d="100"/>
        </p:scale>
        <p:origin x="7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356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15/05/2024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15/05/2024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952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91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036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45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818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405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163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578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76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044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240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32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9901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285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89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919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72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532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DB0DA-420D-09BD-3334-3C4CF9115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80611F-66E4-5B63-EF8E-52E66938A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A3ED18-ABF5-6735-9925-F61EC3CA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A23160-E101-3D6C-03B6-18F9D9BF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48C84F-8BBA-F333-9025-FCFADF82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2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203F0C-9E2F-A2EE-A036-49F9F248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31500-CCF8-0889-0DFA-10DF1ADC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E35FF4-22A9-1376-74A9-268922EB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D20C58-C03D-ED12-E44A-97E8CAF2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F892A8-E4B5-A3AE-103B-9643FB66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0758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4A53F-250B-3F16-4479-C9FDA0E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E06B17-9B70-6867-619A-37B630B37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00EFF1-EDCC-4193-AF6E-F56BB1C8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8ABC28-3639-70F9-BEBB-E0E2FD37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17C762-F3FC-0060-8143-97751CBB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925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3980A-E0EE-75B4-8D71-2B949FBB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C0F772-8B99-B5B8-F8D8-6F65092AA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14B2D1-70FA-D84D-3522-848D0C8EC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B26A8A-D658-F959-9D98-A04780A0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55385F-2748-C51D-FFF9-FCBE48E1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2CC343-F341-0A6F-C93E-44BC3B88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692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9C1A8-D392-4378-9797-7898C0FC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E740D0-C929-7B47-E95F-B17C70D67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C382FD-7483-9946-0A7C-BA8F0A01B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6B37AEF-B863-31A7-93B8-58808AE72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0139874-36E4-F720-E3EC-0DF27570F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C1F393C-C8E1-DDC5-397F-E8A3C80E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6B9ED6-947C-D613-F0DF-1F60DD18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E63EFB-E5F3-8729-99FB-71BEBBCB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719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33F8B5-2C14-13D1-A51F-B0E05D71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469EF6-07C3-FC6B-0585-F449EF60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D733EC-542C-43F6-2ADD-5EEB25AB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AD28E9-FA11-9529-9EA2-930ECF30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594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8D897A-C25B-5045-72A6-DDB76F9B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0A0D991-2BF8-288C-6040-CBB7DC3C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A3646E-4DEF-7E98-E14B-6B5A3CE9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932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BA1BF-7508-85D3-9BD4-C0B4FD63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0DC34-775B-2733-A4FB-2345A53B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312521-D02D-C70C-0671-F0592BBA2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FF38CB-04DD-F6D8-CF23-D8494518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2EB1D7-CC99-E5F1-621F-E4EADE18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4FBD6C-8063-D53F-08A6-52A0C206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756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40CB1D-6925-2A89-DAA5-DD3C9F88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DF3C2E-806A-A2FE-583A-E73B64FB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016871-14B3-2B53-931A-18DA307A0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8897A2-34AC-B5EE-AA62-DEE58A06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42457F-E4A2-05F8-FF84-5317019E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BB33D7-CEFA-A2D7-D0EE-0CBA5FBD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16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58760-74C1-1F0F-D4AB-84765B80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368A25-07B8-A49D-F729-D2EAF581A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7B53E4-EA2B-96F7-3940-29322BCA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9D01B6-CA93-A507-C559-A350A4D4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B5707B-61AE-74C6-B8BA-092B9B43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822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C921E3-C360-248F-D106-DE0862995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75D97E-1A65-5ECF-C3EA-64AC5DB04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0D377A-BB17-C768-5E72-E145B00E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1C665C-B000-E784-8D71-157FA54D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DB927D-ED16-A7C7-576D-815084F0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89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5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51901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018459-A26B-C18B-A873-A6D2A159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351432-569E-CC19-3F41-2832B901B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12812B-486E-AD5E-DF17-7714629E3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909C9D-3FA9-4A32-87B4-F2AA640A1426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DA92AD-E597-C83A-D4A1-1CCBFD097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FC296C-95C5-5AAA-9183-4683C67A3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8428DC-121C-4F98-992F-7577303BB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37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7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Documents%20and%20Settings\ADMIN\Desktop\meeting%20maimone\ernia%20permagna%20(maimone).wmv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258" y="4438926"/>
            <a:ext cx="4526280" cy="1279652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Giovanni casella</a:t>
            </a:r>
          </a:p>
          <a:p>
            <a:r>
              <a:rPr lang="it-IT" sz="2100" b="1" dirty="0">
                <a:solidFill>
                  <a:srgbClr val="FFC000"/>
                </a:solidFill>
              </a:rPr>
              <a:t>«SAPIENZA» UNIVERSITA’ DI ROMA</a:t>
            </a:r>
          </a:p>
          <a:p>
            <a:r>
              <a:rPr lang="it-IT" sz="2100" b="1" dirty="0">
                <a:solidFill>
                  <a:srgbClr val="FFC000"/>
                </a:solidFill>
              </a:rPr>
              <a:t>Dipartimento DI </a:t>
            </a:r>
            <a:r>
              <a:rPr lang="it-IT" sz="2100" b="1" dirty="0" err="1">
                <a:solidFill>
                  <a:srgbClr val="FFC000"/>
                </a:solidFill>
              </a:rPr>
              <a:t>ChirurgiA</a:t>
            </a:r>
            <a:endParaRPr lang="it-IT" sz="2100" b="1" dirty="0">
              <a:solidFill>
                <a:srgbClr val="FFC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878DB83-ED57-D6DC-041A-B33DD7312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0" y="5811415"/>
            <a:ext cx="2965701" cy="94498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A718F23-4164-98F0-05F2-89168D21B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6563" y="758825"/>
            <a:ext cx="6053137" cy="3227388"/>
          </a:xfrm>
        </p:spPr>
        <p:txBody>
          <a:bodyPr anchor="b">
            <a:normAutofit/>
          </a:bodyPr>
          <a:lstStyle/>
          <a:p>
            <a:pPr algn="l"/>
            <a:r>
              <a:rPr lang="it-IT" sz="5400" dirty="0">
                <a:solidFill>
                  <a:schemeClr val="accent2">
                    <a:lumMod val="75000"/>
                  </a:schemeClr>
                </a:solidFill>
              </a:rPr>
              <a:t>PAZIENTE  NON REFLUSSORE, </a:t>
            </a:r>
            <a:br>
              <a:rPr lang="it-IT" sz="5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5400" dirty="0">
                <a:solidFill>
                  <a:schemeClr val="accent2">
                    <a:lumMod val="75000"/>
                  </a:schemeClr>
                </a:solidFill>
              </a:rPr>
              <a:t>QUALE </a:t>
            </a:r>
            <a:br>
              <a:rPr lang="it-IT" sz="5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5400" dirty="0">
                <a:solidFill>
                  <a:schemeClr val="accent2">
                    <a:lumMod val="75000"/>
                  </a:schemeClr>
                </a:solidFill>
              </a:rPr>
              <a:t>PROCEDURA?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71" name="Text Box 15">
            <a:extLst>
              <a:ext uri="{FF2B5EF4-FFF2-40B4-BE49-F238E27FC236}">
                <a16:creationId xmlns:a16="http://schemas.microsoft.com/office/drawing/2014/main" id="{45735DDC-4F65-014F-696A-5C2C5B74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09" y="242541"/>
            <a:ext cx="356501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QUALE INTERVENTO?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DMT2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t="27164" b="31527"/>
          <a:stretch/>
        </p:blipFill>
        <p:spPr>
          <a:xfrm>
            <a:off x="0" y="2261061"/>
            <a:ext cx="2108137" cy="65313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6843" y="3129915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/>
                <a:ea typeface="+mn-ea"/>
                <a:cs typeface="+mn-cs"/>
              </a:rPr>
              <a:t>OAGB: 	27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/>
                <a:ea typeface="+mn-ea"/>
                <a:cs typeface="+mn-cs"/>
              </a:rPr>
              <a:t>pts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LaM Displ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/>
                <a:ea typeface="+mn-ea"/>
                <a:cs typeface="+mn-cs"/>
              </a:rPr>
              <a:t>GBP: 	28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/>
                <a:ea typeface="+mn-ea"/>
                <a:cs typeface="+mn-cs"/>
              </a:rPr>
              <a:t>pts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LaM Display"/>
              <a:ea typeface="+mn-ea"/>
              <a:cs typeface="+mn-cs"/>
            </a:endParaRPr>
          </a:p>
        </p:txBody>
      </p:sp>
      <p:sp>
        <p:nvSpPr>
          <p:cNvPr id="34" name="CasellaDiTesto 33"/>
          <p:cNvSpPr txBox="1"/>
          <p:nvPr/>
        </p:nvSpPr>
        <p:spPr>
          <a:xfrm rot="1123895">
            <a:off x="1415934" y="2246838"/>
            <a:ext cx="697627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/>
                <a:ea typeface="+mn-ea"/>
                <a:cs typeface="+mn-cs"/>
              </a:rPr>
              <a:t>2024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11" y="684824"/>
            <a:ext cx="5980926" cy="22293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238" y="3056783"/>
            <a:ext cx="8862672" cy="37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1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93A737F-050E-4D3E-6927-671A79388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560" y="463192"/>
            <a:ext cx="6140449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 Display" panose="02110004020202020204"/>
                <a:ea typeface="+mn-ea"/>
                <a:cs typeface="+mn-cs"/>
              </a:rPr>
              <a:t>PERCHE’ NON LO SCELGO PER TUTTI?</a:t>
            </a:r>
          </a:p>
        </p:txBody>
      </p:sp>
      <p:pic>
        <p:nvPicPr>
          <p:cNvPr id="2" name="Picture 3" descr="Scansione0003">
            <a:extLst>
              <a:ext uri="{FF2B5EF4-FFF2-40B4-BE49-F238E27FC236}">
                <a16:creationId xmlns:a16="http://schemas.microsoft.com/office/drawing/2014/main" id="{413F037F-4249-F6F0-73E0-A91A7C74B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201" r="-2" b="-2"/>
          <a:stretch/>
        </p:blipFill>
        <p:spPr bwMode="auto"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 Box 9">
            <a:extLst>
              <a:ext uri="{FF2B5EF4-FFF2-40B4-BE49-F238E27FC236}">
                <a16:creationId xmlns:a16="http://schemas.microsoft.com/office/drawing/2014/main" id="{8F3D3C68-8618-7B84-4F1E-E7C20B015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724" y="2564296"/>
            <a:ext cx="6446077" cy="3371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Carenze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vitaminiche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%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complicanze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p.o.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Ernia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interna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Dolore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addominale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cronico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IN CASO DI FALLIMENTO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	No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tratt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 Standard</a:t>
            </a:r>
          </a:p>
        </p:txBody>
      </p:sp>
    </p:spTree>
    <p:extLst>
      <p:ext uri="{BB962C8B-B14F-4D97-AF65-F5344CB8AC3E}">
        <p14:creationId xmlns:p14="http://schemas.microsoft.com/office/powerpoint/2010/main" val="347033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098" name="Picture 2" descr="Obesità verso il 42 per cento negli Stati Uniti - Le Scienze">
            <a:extLst>
              <a:ext uri="{FF2B5EF4-FFF2-40B4-BE49-F238E27FC236}">
                <a16:creationId xmlns:a16="http://schemas.microsoft.com/office/drawing/2014/main" id="{8ED54451-05C3-2800-CF4A-B0247910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4244" y="-1"/>
            <a:ext cx="10107756" cy="673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E647E4-FE2E-94C6-9067-C9CC64D06021}"/>
              </a:ext>
            </a:extLst>
          </p:cNvPr>
          <p:cNvSpPr txBox="1">
            <a:spLocks/>
          </p:cNvSpPr>
          <p:nvPr/>
        </p:nvSpPr>
        <p:spPr>
          <a:xfrm>
            <a:off x="289583" y="62947"/>
            <a:ext cx="5987517" cy="1066800"/>
          </a:xfrm>
          <a:prstGeom prst="rect">
            <a:avLst/>
          </a:prstGeom>
          <a:solidFill>
            <a:srgbClr val="DDDDDD">
              <a:alpha val="4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j-ea"/>
                <a:cs typeface="+mj-cs"/>
              </a:rPr>
              <a:t>OBESITA’ VISCERALE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5D6E1FC-EC54-6E18-66EF-2A72039D1D24}"/>
              </a:ext>
            </a:extLst>
          </p:cNvPr>
          <p:cNvSpPr txBox="1">
            <a:spLocks/>
          </p:cNvSpPr>
          <p:nvPr/>
        </p:nvSpPr>
        <p:spPr>
          <a:xfrm>
            <a:off x="289583" y="2700754"/>
            <a:ext cx="4958278" cy="403226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j-ea"/>
                <a:cs typeface="+mj-cs"/>
              </a:rPr>
              <a:t>Devo fare il bene del paziente….  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j-ea"/>
                <a:cs typeface="+mj-cs"/>
              </a:rPr>
              <a:t>MA ANCHE IL MIO</a:t>
            </a:r>
          </a:p>
        </p:txBody>
      </p:sp>
      <p:pic>
        <p:nvPicPr>
          <p:cNvPr id="4100" name="Picture 4" descr="One anastomosis gastric bypass (OAGB): OAGB entails the creation of a... |  Download Scientific Diagram">
            <a:extLst>
              <a:ext uri="{FF2B5EF4-FFF2-40B4-BE49-F238E27FC236}">
                <a16:creationId xmlns:a16="http://schemas.microsoft.com/office/drawing/2014/main" id="{893DF3C7-ED81-E85F-8DD2-11F3D278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16" y="2733938"/>
            <a:ext cx="2468880" cy="3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1C8082E-1ECF-A854-606A-D836455EA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20" r="24348"/>
          <a:stretch/>
        </p:blipFill>
        <p:spPr>
          <a:xfrm>
            <a:off x="9179461" y="2733938"/>
            <a:ext cx="2798174" cy="3871787"/>
          </a:xfrm>
          <a:prstGeom prst="rect">
            <a:avLst/>
          </a:prstGeom>
        </p:spPr>
      </p:pic>
      <p:pic>
        <p:nvPicPr>
          <p:cNvPr id="4" name="Picture 4" descr="Rinfrescante Collide Contaminare la mela e la pera italiano Molte  situazioni pericolose opzione">
            <a:extLst>
              <a:ext uri="{FF2B5EF4-FFF2-40B4-BE49-F238E27FC236}">
                <a16:creationId xmlns:a16="http://schemas.microsoft.com/office/drawing/2014/main" id="{15180C10-4603-461D-BEFA-7005EAA9C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8"/>
          <a:stretch/>
        </p:blipFill>
        <p:spPr bwMode="auto">
          <a:xfrm>
            <a:off x="2084244" y="946080"/>
            <a:ext cx="1795135" cy="17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9BEB4718-9D5E-033D-C6B1-4CFE98A1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1" y="432615"/>
            <a:ext cx="10942509" cy="614710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146A915-7817-9CAC-4662-CA79BC26619B}"/>
              </a:ext>
            </a:extLst>
          </p:cNvPr>
          <p:cNvSpPr/>
          <p:nvPr/>
        </p:nvSpPr>
        <p:spPr>
          <a:xfrm>
            <a:off x="7157884" y="6204155"/>
            <a:ext cx="1543664" cy="221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08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F788017-7CAD-C508-25B5-8C6CC2548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366" y="-273960"/>
            <a:ext cx="7384774" cy="1085243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chemeClr val="accent4">
                    <a:lumMod val="50000"/>
                  </a:schemeClr>
                </a:solidFill>
              </a:rPr>
              <a:t>SLEEVE GASTRECTOMY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743FEA4-CA43-1EEB-B0C5-833D1B7BE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25" y="811283"/>
            <a:ext cx="7550875" cy="60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SLEEVE GASTRECTOMY: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PERCHE’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3071307"/>
            <a:ext cx="5081577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Intervento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Rapido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Bassa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% </a:t>
            </a:r>
            <a:r>
              <a:rPr lang="en-US" sz="2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complicanze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bypass (VB </a:t>
            </a:r>
            <a:r>
              <a:rPr lang="en-US" sz="2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esplorabile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supplementazioni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Anatomia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conservata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Buoni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risultati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peso e </a:t>
            </a:r>
            <a:r>
              <a:rPr lang="en-US" sz="2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comorbidità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Terapia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standard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insuccessi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6" descr="0">
            <a:extLst>
              <a:ext uri="{FF2B5EF4-FFF2-40B4-BE49-F238E27FC236}">
                <a16:creationId xmlns:a16="http://schemas.microsoft.com/office/drawing/2014/main" id="{9F6F0E8B-184F-16D3-13B1-B7EEB21B0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957" r="1981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8334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75279" y="516239"/>
            <a:ext cx="919514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SLEEVE GASTRECTOMY:</a:t>
            </a:r>
          </a:p>
          <a:p>
            <a:pPr algn="ctr"/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INDICAZIONI SPECIFICHE OGGI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42643" y="2114259"/>
            <a:ext cx="8460419" cy="3323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-Paz ad alto rischio</a:t>
            </a:r>
          </a:p>
          <a:p>
            <a:pPr>
              <a:lnSpc>
                <a:spcPct val="150000"/>
              </a:lnSpc>
              <a:defRPr/>
            </a:pP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-Paz con obesità viscerale importante</a:t>
            </a:r>
          </a:p>
          <a:p>
            <a:pPr>
              <a:lnSpc>
                <a:spcPct val="150000"/>
              </a:lnSpc>
              <a:defRPr/>
            </a:pP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-Paz già sottoposto a chirurgia intestinale</a:t>
            </a:r>
          </a:p>
          <a:p>
            <a:pPr>
              <a:lnSpc>
                <a:spcPct val="150000"/>
              </a:lnSpc>
              <a:defRPr/>
            </a:pP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-Paz epatopatico</a:t>
            </a:r>
          </a:p>
          <a:p>
            <a:pPr>
              <a:lnSpc>
                <a:spcPct val="150000"/>
              </a:lnSpc>
              <a:defRPr/>
            </a:pP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-Paz con difetti parete addominale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756" y="5635343"/>
            <a:ext cx="3117103" cy="9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2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A94B05A-7CA1-5C78-3175-4C80E1241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7" t="5443" r="6447" b="6832"/>
          <a:stretch/>
        </p:blipFill>
        <p:spPr>
          <a:xfrm>
            <a:off x="4916" y="53983"/>
            <a:ext cx="3195484" cy="245806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A5A23E-BF7B-00F0-0D73-011F00B8EF68}"/>
              </a:ext>
            </a:extLst>
          </p:cNvPr>
          <p:cNvSpPr txBox="1"/>
          <p:nvPr/>
        </p:nvSpPr>
        <p:spPr>
          <a:xfrm>
            <a:off x="95651" y="2563356"/>
            <a:ext cx="35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PAZIENTE NON REFLUSSORE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2EB0C80-A00F-1659-5755-D61E4C27A57A}"/>
              </a:ext>
            </a:extLst>
          </p:cNvPr>
          <p:cNvCxnSpPr/>
          <p:nvPr/>
        </p:nvCxnSpPr>
        <p:spPr>
          <a:xfrm>
            <a:off x="243135" y="2512047"/>
            <a:ext cx="2882348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30251D24-5BE5-E95B-1829-92F409B0DDF2}"/>
              </a:ext>
            </a:extLst>
          </p:cNvPr>
          <p:cNvSpPr/>
          <p:nvPr/>
        </p:nvSpPr>
        <p:spPr>
          <a:xfrm>
            <a:off x="3125483" y="1155195"/>
            <a:ext cx="1941542" cy="2556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FB2AB2D-C698-2125-88A5-C2FFB946CA21}"/>
              </a:ext>
            </a:extLst>
          </p:cNvPr>
          <p:cNvSpPr/>
          <p:nvPr/>
        </p:nvSpPr>
        <p:spPr>
          <a:xfrm>
            <a:off x="5388078" y="525930"/>
            <a:ext cx="5043948" cy="1361864"/>
          </a:xfrm>
          <a:prstGeom prst="ellipse">
            <a:avLst/>
          </a:prstGeom>
          <a:noFill/>
          <a:ln>
            <a:solidFill>
              <a:srgbClr val="00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Valutazione multidisciplinare e nulla osta ad intervento chirurgico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46D9282B-F797-2031-4F7F-6FCB41392E28}"/>
              </a:ext>
            </a:extLst>
          </p:cNvPr>
          <p:cNvSpPr/>
          <p:nvPr/>
        </p:nvSpPr>
        <p:spPr>
          <a:xfrm rot="5400000">
            <a:off x="7440751" y="2364506"/>
            <a:ext cx="938601" cy="1977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927E513-426F-3352-A84C-31836DC875A0}"/>
              </a:ext>
            </a:extLst>
          </p:cNvPr>
          <p:cNvSpPr/>
          <p:nvPr/>
        </p:nvSpPr>
        <p:spPr>
          <a:xfrm>
            <a:off x="5284558" y="2976716"/>
            <a:ext cx="5250985" cy="452284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Scelta di intervento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potenzialmente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reflussogeno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4206591-1A5F-7BEC-7FF3-4457382ACF17}"/>
              </a:ext>
            </a:extLst>
          </p:cNvPr>
          <p:cNvSpPr/>
          <p:nvPr/>
        </p:nvSpPr>
        <p:spPr>
          <a:xfrm rot="5400000">
            <a:off x="7440751" y="3867933"/>
            <a:ext cx="938601" cy="1977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15FF4FB-9F09-5175-72A0-7F476E038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5" t="7001" r="4763" b="7381"/>
          <a:stretch/>
        </p:blipFill>
        <p:spPr>
          <a:xfrm>
            <a:off x="6318912" y="4548764"/>
            <a:ext cx="2153892" cy="212376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24E840-BA9A-59F6-7550-E096C8D1B2B4}"/>
              </a:ext>
            </a:extLst>
          </p:cNvPr>
          <p:cNvSpPr txBox="1"/>
          <p:nvPr/>
        </p:nvSpPr>
        <p:spPr>
          <a:xfrm>
            <a:off x="8626137" y="4630568"/>
            <a:ext cx="205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PAZIENTE REFLUSSORE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E6472D2-427F-790A-74EE-43C7F8BB0347}"/>
              </a:ext>
            </a:extLst>
          </p:cNvPr>
          <p:cNvCxnSpPr>
            <a:cxnSpLocks/>
          </p:cNvCxnSpPr>
          <p:nvPr/>
        </p:nvCxnSpPr>
        <p:spPr>
          <a:xfrm>
            <a:off x="8472804" y="4721087"/>
            <a:ext cx="20092" cy="1781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F78DB028-E7CA-EC3C-4D6C-E6705172A5CD}"/>
              </a:ext>
            </a:extLst>
          </p:cNvPr>
          <p:cNvSpPr/>
          <p:nvPr/>
        </p:nvSpPr>
        <p:spPr>
          <a:xfrm>
            <a:off x="8626137" y="5461565"/>
            <a:ext cx="3494341" cy="1092726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Terapia con PPI a vita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Stretto controllo clinico/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strum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Possibilità di </a:t>
            </a:r>
            <a:r>
              <a:rPr lang="it-IT" dirty="0">
                <a:solidFill>
                  <a:prstClr val="black"/>
                </a:solidFill>
                <a:latin typeface="Aptos" panose="02110004020202020204"/>
              </a:rPr>
              <a:t>reintervento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F6D5BF5B-A7D5-7480-E3CE-D1F337FBFB2D}"/>
              </a:ext>
            </a:extLst>
          </p:cNvPr>
          <p:cNvSpPr/>
          <p:nvPr/>
        </p:nvSpPr>
        <p:spPr>
          <a:xfrm rot="5400000">
            <a:off x="3178346" y="5592519"/>
            <a:ext cx="507702" cy="1981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108B97D-6439-933A-E68B-E66BB563348E}"/>
              </a:ext>
            </a:extLst>
          </p:cNvPr>
          <p:cNvSpPr/>
          <p:nvPr/>
        </p:nvSpPr>
        <p:spPr>
          <a:xfrm>
            <a:off x="1998111" y="5132519"/>
            <a:ext cx="3068914" cy="164008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comportamenti alimentari scorretti per ridurre </a:t>
            </a:r>
            <a:r>
              <a:rPr lang="it-IT" dirty="0">
                <a:solidFill>
                  <a:srgbClr val="002060"/>
                </a:solidFill>
                <a:latin typeface="Aptos" panose="02110004020202020204"/>
              </a:rPr>
              <a:t>sintomi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MRGE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899EA507-B229-73DF-B1D5-266EA5F08ACE}"/>
              </a:ext>
            </a:extLst>
          </p:cNvPr>
          <p:cNvSpPr/>
          <p:nvPr/>
        </p:nvSpPr>
        <p:spPr>
          <a:xfrm>
            <a:off x="2973381" y="3899423"/>
            <a:ext cx="2507228" cy="134611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SVILUPPA UNA NUOVA PATOLOGIA 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2770A32-DD52-8529-6325-E65397603DB2}"/>
              </a:ext>
            </a:extLst>
          </p:cNvPr>
          <p:cNvSpPr/>
          <p:nvPr/>
        </p:nvSpPr>
        <p:spPr>
          <a:xfrm>
            <a:off x="289119" y="3925313"/>
            <a:ext cx="2890684" cy="176243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È esposto a sviluppare lesioni precancerose</a:t>
            </a:r>
          </a:p>
        </p:txBody>
      </p:sp>
    </p:spTree>
    <p:extLst>
      <p:ext uri="{BB962C8B-B14F-4D97-AF65-F5344CB8AC3E}">
        <p14:creationId xmlns:p14="http://schemas.microsoft.com/office/powerpoint/2010/main" val="147085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1C873712-5080-D1BE-431D-58FCBD77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682" y="1538514"/>
            <a:ext cx="7284718" cy="397269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/>
              <a:t>Scelta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CONDIVISA</a:t>
            </a:r>
            <a:r>
              <a:rPr lang="en-US" sz="3600" dirty="0"/>
              <a:t> </a:t>
            </a:r>
            <a:r>
              <a:rPr lang="en-US" sz="3600" dirty="0" err="1"/>
              <a:t>Chir-paz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COMORBIDITA’ </a:t>
            </a:r>
            <a:r>
              <a:rPr lang="en-US" sz="3600" dirty="0"/>
              <a:t>- DMT2</a:t>
            </a:r>
            <a:br>
              <a:rPr lang="en-US" sz="3600" dirty="0"/>
            </a:br>
            <a:r>
              <a:rPr lang="en-US" sz="3600" dirty="0"/>
              <a:t>BMI - RISCHIO </a:t>
            </a:r>
            <a:br>
              <a:rPr lang="en-US" sz="3600" dirty="0"/>
            </a:br>
            <a:r>
              <a:rPr lang="en-US" sz="3600" dirty="0"/>
              <a:t>SPECIFICITA’ DEL PAZ</a:t>
            </a:r>
            <a:br>
              <a:rPr lang="en-US" sz="3600" dirty="0"/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E98AB6-3C34-B597-4FBE-EA75F74FC740}"/>
              </a:ext>
            </a:extLst>
          </p:cNvPr>
          <p:cNvSpPr txBox="1">
            <a:spLocks/>
          </p:cNvSpPr>
          <p:nvPr/>
        </p:nvSpPr>
        <p:spPr>
          <a:xfrm>
            <a:off x="191508" y="1787498"/>
            <a:ext cx="4360172" cy="1926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chemeClr val="accent2">
                    <a:lumMod val="75000"/>
                  </a:schemeClr>
                </a:solidFill>
              </a:rPr>
              <a:t>QUALE PROCEDURA</a:t>
            </a:r>
          </a:p>
          <a:p>
            <a:r>
              <a:rPr lang="it-IT" sz="4400" dirty="0">
                <a:solidFill>
                  <a:schemeClr val="accent2">
                    <a:lumMod val="75000"/>
                  </a:schemeClr>
                </a:solidFill>
              </a:rPr>
              <a:t>NEL NON REFLUSSORE?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1E52004-E9DE-A682-77AD-AB35C5B06D62}"/>
              </a:ext>
            </a:extLst>
          </p:cNvPr>
          <p:cNvSpPr/>
          <p:nvPr/>
        </p:nvSpPr>
        <p:spPr>
          <a:xfrm>
            <a:off x="4754895" y="2630717"/>
            <a:ext cx="4401230" cy="15965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289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875A32-9C69-D945-8AA9-1B4621E4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27" y="0"/>
            <a:ext cx="11194025" cy="950416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FF0000"/>
                </a:solidFill>
              </a:rPr>
              <a:t>INDIVIDUARE IL PAZIENTE REFLUSSORE</a:t>
            </a:r>
          </a:p>
        </p:txBody>
      </p:sp>
      <p:pic>
        <p:nvPicPr>
          <p:cNvPr id="5" name="Immagine 4" descr="Immagine che contiene disegno, clipart, schizzo, illustrazione&#10;&#10;Descrizione generata automaticamente">
            <a:extLst>
              <a:ext uri="{FF2B5EF4-FFF2-40B4-BE49-F238E27FC236}">
                <a16:creationId xmlns:a16="http://schemas.microsoft.com/office/drawing/2014/main" id="{5256BF0F-E767-D5E0-62F2-1EE6A9204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6"/>
          <a:stretch/>
        </p:blipFill>
        <p:spPr>
          <a:xfrm>
            <a:off x="4522304" y="1648530"/>
            <a:ext cx="4611168" cy="4188391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id="{CB8F2E45-3A57-A4EE-37C3-6DC5EDE3633A}"/>
              </a:ext>
            </a:extLst>
          </p:cNvPr>
          <p:cNvSpPr/>
          <p:nvPr/>
        </p:nvSpPr>
        <p:spPr>
          <a:xfrm>
            <a:off x="2495846" y="1236113"/>
            <a:ext cx="2645839" cy="1325563"/>
          </a:xfrm>
          <a:prstGeom prst="wedgeEllipseCallout">
            <a:avLst>
              <a:gd name="adj1" fmla="val 51657"/>
              <a:gd name="adj2" fmla="val 7566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Scusi,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Lei è un REFLUSSORE?</a:t>
            </a:r>
          </a:p>
        </p:txBody>
      </p:sp>
      <p:sp>
        <p:nvSpPr>
          <p:cNvPr id="7" name="Fumetto: ovale 6">
            <a:extLst>
              <a:ext uri="{FF2B5EF4-FFF2-40B4-BE49-F238E27FC236}">
                <a16:creationId xmlns:a16="http://schemas.microsoft.com/office/drawing/2014/main" id="{ADFBFAC9-1DB5-152A-2F0F-D5C23F7BD33F}"/>
              </a:ext>
            </a:extLst>
          </p:cNvPr>
          <p:cNvSpPr/>
          <p:nvPr/>
        </p:nvSpPr>
        <p:spPr>
          <a:xfrm>
            <a:off x="8373235" y="1325564"/>
            <a:ext cx="2423651" cy="1325563"/>
          </a:xfrm>
          <a:prstGeom prst="wedgeEllipseCallout">
            <a:avLst>
              <a:gd name="adj1" fmla="val -77350"/>
              <a:gd name="adj2" fmla="val 5549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MA COME SI PERMETTE?!</a:t>
            </a:r>
          </a:p>
        </p:txBody>
      </p:sp>
      <p:sp>
        <p:nvSpPr>
          <p:cNvPr id="11" name="Scorrimento orizzontale 10">
            <a:extLst>
              <a:ext uri="{FF2B5EF4-FFF2-40B4-BE49-F238E27FC236}">
                <a16:creationId xmlns:a16="http://schemas.microsoft.com/office/drawing/2014/main" id="{B0D259D3-7370-0105-326E-368B4427DE5C}"/>
              </a:ext>
            </a:extLst>
          </p:cNvPr>
          <p:cNvSpPr/>
          <p:nvPr/>
        </p:nvSpPr>
        <p:spPr>
          <a:xfrm>
            <a:off x="3598712" y="5497105"/>
            <a:ext cx="6118657" cy="132556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Britannic Bold" panose="020B0903060703020204" pitchFamily="34" charset="0"/>
              </a:rPr>
              <a:t>ACCURATA VALUTAZIONE PREOPERATORIA</a:t>
            </a:r>
          </a:p>
        </p:txBody>
      </p:sp>
    </p:spTree>
    <p:extLst>
      <p:ext uri="{BB962C8B-B14F-4D97-AF65-F5344CB8AC3E}">
        <p14:creationId xmlns:p14="http://schemas.microsoft.com/office/powerpoint/2010/main" val="17218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09BB0FE-B4A2-DC75-7930-FA577B70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521" y="138536"/>
            <a:ext cx="6586957" cy="698519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FF0000"/>
                </a:solidFill>
              </a:rPr>
              <a:t>COSA FACCIAMO NOI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64D831-9086-8DB3-68B2-AFD27729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2" y="1018952"/>
            <a:ext cx="7498673" cy="51234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AA923C5-7F92-229C-B0A6-5D9675599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13" y="4756638"/>
            <a:ext cx="2962913" cy="94496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A44BDC-FFD0-12CE-DE39-F5144D6A3F16}"/>
              </a:ext>
            </a:extLst>
          </p:cNvPr>
          <p:cNvSpPr txBox="1"/>
          <p:nvPr/>
        </p:nvSpPr>
        <p:spPr>
          <a:xfrm>
            <a:off x="7538721" y="1525736"/>
            <a:ext cx="55786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Valutazione SINTOMATOLOGIA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Endoscopia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it-IT" sz="2800" dirty="0">
              <a:solidFill>
                <a:schemeClr val="tx2">
                  <a:lumMod val="90000"/>
                  <a:lumOff val="10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Rx transito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2800" noProof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ph</a:t>
            </a:r>
            <a:r>
              <a:rPr lang="it-IT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r>
              <a:rPr lang="it-IT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impediometria</a:t>
            </a:r>
            <a:r>
              <a:rPr lang="it-IT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e manometria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6A6229-5EA8-3C7E-C171-83240C184042}"/>
              </a:ext>
            </a:extLst>
          </p:cNvPr>
          <p:cNvSpPr txBox="1"/>
          <p:nvPr/>
        </p:nvSpPr>
        <p:spPr>
          <a:xfrm rot="20111459">
            <a:off x="4058558" y="226708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SEMPRE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B971E6-1901-597F-9A45-B9E4CF4A8BB0}"/>
              </a:ext>
            </a:extLst>
          </p:cNvPr>
          <p:cNvSpPr txBox="1"/>
          <p:nvPr/>
        </p:nvSpPr>
        <p:spPr>
          <a:xfrm rot="20058477">
            <a:off x="3698632" y="3971808"/>
            <a:ext cx="3533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Casi selezionati</a:t>
            </a:r>
          </a:p>
        </p:txBody>
      </p:sp>
    </p:spTree>
    <p:extLst>
      <p:ext uri="{BB962C8B-B14F-4D97-AF65-F5344CB8AC3E}">
        <p14:creationId xmlns:p14="http://schemas.microsoft.com/office/powerpoint/2010/main" val="31920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DD3A7267-E838-8EB4-8552-B9AA58235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</a:blip>
          <a:srcRect l="-3211" t="-3213" r="-2168" b="-2259"/>
          <a:stretch/>
        </p:blipFill>
        <p:spPr bwMode="white">
          <a:xfrm>
            <a:off x="6096000" y="1621040"/>
            <a:ext cx="5874027" cy="3785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2E6780-5EF9-7094-AD80-30E9D53658E6}"/>
              </a:ext>
            </a:extLst>
          </p:cNvPr>
          <p:cNvSpPr txBox="1"/>
          <p:nvPr/>
        </p:nvSpPr>
        <p:spPr>
          <a:xfrm>
            <a:off x="6000135" y="5631613"/>
            <a:ext cx="6294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Gastroesophageal Reflux Disease - Health-Related Quality of Life Questionnaire: prospective development and validation in Italian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 Gastroenterol Hepatol,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23A523-D51A-46DE-49C5-B750E2568190}"/>
              </a:ext>
            </a:extLst>
          </p:cNvPr>
          <p:cNvSpPr txBox="1"/>
          <p:nvPr/>
        </p:nvSpPr>
        <p:spPr>
          <a:xfrm>
            <a:off x="670570" y="1949032"/>
            <a:ext cx="47608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QUESTIONARIO MI-GERD-HRQL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Rapido e semplice da somministrare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Chiaro per il paziente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Valuta</a:t>
            </a:r>
            <a:r>
              <a:rPr lang="it-IT" sz="2000" dirty="0">
                <a:solidFill>
                  <a:prstClr val="black"/>
                </a:solidFill>
                <a:latin typeface="Aptos" panose="02110004020202020204"/>
              </a:rPr>
              <a:t>zione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oggettiva </a:t>
            </a:r>
            <a:r>
              <a:rPr lang="it-IT" sz="2000" dirty="0">
                <a:solidFill>
                  <a:prstClr val="black"/>
                </a:solidFill>
                <a:latin typeface="Aptos" panose="02110004020202020204"/>
              </a:rPr>
              <a:t>con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punteggio (0-75)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Permette di individuare anche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rigurgito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(reflusso non acido)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5D6D253-50C1-BC98-A6E8-6CC660FDE74E}"/>
              </a:ext>
            </a:extLst>
          </p:cNvPr>
          <p:cNvSpPr/>
          <p:nvPr/>
        </p:nvSpPr>
        <p:spPr>
          <a:xfrm>
            <a:off x="1585984" y="1325563"/>
            <a:ext cx="2930013" cy="10028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SEDE DI PRIMA VISITA AMBULATORIALE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4AEFD72-1680-61C2-2D9A-E0A9DC28D26D}"/>
              </a:ext>
            </a:extLst>
          </p:cNvPr>
          <p:cNvSpPr txBox="1">
            <a:spLocks/>
          </p:cNvSpPr>
          <p:nvPr/>
        </p:nvSpPr>
        <p:spPr>
          <a:xfrm>
            <a:off x="403123" y="0"/>
            <a:ext cx="11194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F0000"/>
                </a:solidFill>
              </a:rPr>
              <a:t>VALUTAZIONE SINTOMATOLOGICA</a:t>
            </a:r>
          </a:p>
        </p:txBody>
      </p:sp>
    </p:spTree>
    <p:extLst>
      <p:ext uri="{BB962C8B-B14F-4D97-AF65-F5344CB8AC3E}">
        <p14:creationId xmlns:p14="http://schemas.microsoft.com/office/powerpoint/2010/main" val="143696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78609E-A02F-0435-5CC1-3A40136B9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4" y="2220070"/>
            <a:ext cx="4553992" cy="3634777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err="1"/>
              <a:t>Prescritta</a:t>
            </a:r>
            <a:r>
              <a:rPr lang="en-US" sz="2800" dirty="0"/>
              <a:t> a</a:t>
            </a:r>
            <a:r>
              <a:rPr lang="en-US" sz="2800" b="1" dirty="0">
                <a:solidFill>
                  <a:srgbClr val="FF0000"/>
                </a:solidFill>
              </a:rPr>
              <a:t> TUTTI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pazienti</a:t>
            </a:r>
            <a:r>
              <a:rPr lang="en-US" sz="2800" dirty="0"/>
              <a:t> </a:t>
            </a:r>
            <a:r>
              <a:rPr lang="en-US" sz="2800" dirty="0" err="1"/>
              <a:t>candidati</a:t>
            </a:r>
            <a:r>
              <a:rPr lang="en-US" sz="2800" dirty="0"/>
              <a:t> a </a:t>
            </a:r>
            <a:r>
              <a:rPr lang="en-US" sz="2800" dirty="0" err="1"/>
              <a:t>chirurgia</a:t>
            </a:r>
            <a:r>
              <a:rPr lang="en-US" sz="2800" dirty="0"/>
              <a:t> </a:t>
            </a:r>
            <a:r>
              <a:rPr lang="en-US" sz="2800" dirty="0" err="1"/>
              <a:t>bariatrica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Completa</a:t>
            </a:r>
            <a:r>
              <a:rPr lang="en-US" sz="2800" dirty="0"/>
              <a:t> di </a:t>
            </a:r>
            <a:r>
              <a:rPr lang="en-US" sz="2800" dirty="0" err="1"/>
              <a:t>biopsie</a:t>
            </a:r>
            <a:r>
              <a:rPr lang="en-US" sz="2800" dirty="0"/>
              <a:t> e </a:t>
            </a:r>
            <a:r>
              <a:rPr lang="en-US" sz="2800" dirty="0" err="1"/>
              <a:t>ricerca</a:t>
            </a:r>
            <a:r>
              <a:rPr lang="en-US" sz="2800" dirty="0"/>
              <a:t> H. pylori</a:t>
            </a:r>
          </a:p>
          <a:p>
            <a:r>
              <a:rPr lang="en-US" sz="2800" b="1" dirty="0" err="1"/>
              <a:t>Determinante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</a:t>
            </a:r>
            <a:r>
              <a:rPr lang="en-US" sz="2800" dirty="0" err="1"/>
              <a:t>scelta</a:t>
            </a:r>
            <a:r>
              <a:rPr lang="en-US" sz="2800" dirty="0"/>
              <a:t> del </a:t>
            </a:r>
            <a:r>
              <a:rPr lang="en-US" sz="2800" dirty="0" err="1"/>
              <a:t>tipo</a:t>
            </a:r>
            <a:r>
              <a:rPr lang="en-US" sz="2800" dirty="0"/>
              <a:t> di </a:t>
            </a:r>
            <a:r>
              <a:rPr lang="en-US" sz="2800" dirty="0" err="1"/>
              <a:t>intervento</a:t>
            </a:r>
            <a:r>
              <a:rPr lang="en-US" sz="2800" dirty="0"/>
              <a:t> </a:t>
            </a:r>
            <a:r>
              <a:rPr lang="en-US" sz="2800" dirty="0" err="1"/>
              <a:t>chirurgico</a:t>
            </a:r>
            <a:endParaRPr lang="en-US" sz="2800" dirty="0"/>
          </a:p>
        </p:txBody>
      </p:sp>
      <p:pic>
        <p:nvPicPr>
          <p:cNvPr id="5" name="Segnaposto contenuto 4" descr="Immagine che contiene cartone animato, design&#10;&#10;Descrizione generata automaticamente">
            <a:extLst>
              <a:ext uri="{FF2B5EF4-FFF2-40B4-BE49-F238E27FC236}">
                <a16:creationId xmlns:a16="http://schemas.microsoft.com/office/drawing/2014/main" id="{BC685132-F113-E572-72AF-CD3ED8124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r="2975"/>
          <a:stretch/>
        </p:blipFill>
        <p:spPr>
          <a:xfrm>
            <a:off x="6096001" y="566530"/>
            <a:ext cx="5572468" cy="640904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1AD9D41-54DD-A404-CDA7-3D29FA5AC262}"/>
              </a:ext>
            </a:extLst>
          </p:cNvPr>
          <p:cNvSpPr txBox="1">
            <a:spLocks/>
          </p:cNvSpPr>
          <p:nvPr/>
        </p:nvSpPr>
        <p:spPr>
          <a:xfrm>
            <a:off x="1859280" y="182880"/>
            <a:ext cx="9949101" cy="113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F0000"/>
                </a:solidFill>
              </a:rPr>
              <a:t>ENDOSCOPIA </a:t>
            </a:r>
          </a:p>
        </p:txBody>
      </p:sp>
    </p:spTree>
    <p:extLst>
      <p:ext uri="{BB962C8B-B14F-4D97-AF65-F5344CB8AC3E}">
        <p14:creationId xmlns:p14="http://schemas.microsoft.com/office/powerpoint/2010/main" val="198802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rnia permagna (maimone).wmv">
            <a:hlinkClick r:id="" action="ppaction://media"/>
            <a:extLst>
              <a:ext uri="{FF2B5EF4-FFF2-40B4-BE49-F238E27FC236}">
                <a16:creationId xmlns:a16="http://schemas.microsoft.com/office/drawing/2014/main" id="{0429E5F1-1B3B-A9A7-522B-FB6B84E1A315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42" y="3144520"/>
            <a:ext cx="4869346" cy="37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808F018-5D6F-2F36-D997-53091AD855A6}"/>
              </a:ext>
            </a:extLst>
          </p:cNvPr>
          <p:cNvSpPr txBox="1">
            <a:spLocks/>
          </p:cNvSpPr>
          <p:nvPr/>
        </p:nvSpPr>
        <p:spPr>
          <a:xfrm>
            <a:off x="403123" y="0"/>
            <a:ext cx="11194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F0000"/>
                </a:solidFill>
              </a:rPr>
              <a:t>ESAMI OPZIONALI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E3B27C-DE14-D422-30DF-E8BE43669CC6}"/>
              </a:ext>
            </a:extLst>
          </p:cNvPr>
          <p:cNvSpPr txBox="1"/>
          <p:nvPr/>
        </p:nvSpPr>
        <p:spPr>
          <a:xfrm>
            <a:off x="210212" y="1942654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RX transito </a:t>
            </a:r>
            <a:endParaRPr lang="it-IT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26" name="Picture 2" descr="Rx Apparato Digerente - Studio Radiologico Pandolfo - Diagnostica per  Immagini a Messina">
            <a:extLst>
              <a:ext uri="{FF2B5EF4-FFF2-40B4-BE49-F238E27FC236}">
                <a16:creationId xmlns:a16="http://schemas.microsoft.com/office/drawing/2014/main" id="{9593D09E-0282-1E55-FB05-A86C1D174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8"/>
          <a:stretch/>
        </p:blipFill>
        <p:spPr bwMode="auto">
          <a:xfrm>
            <a:off x="7112442" y="201561"/>
            <a:ext cx="486934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99D762-2438-88F5-9A72-949559F4AF22}"/>
              </a:ext>
            </a:extLst>
          </p:cNvPr>
          <p:cNvSpPr txBox="1"/>
          <p:nvPr/>
        </p:nvSpPr>
        <p:spPr>
          <a:xfrm>
            <a:off x="2810787" y="1696432"/>
            <a:ext cx="44427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dirty="0">
                <a:solidFill>
                  <a:srgbClr val="FF0000"/>
                </a:solidFill>
                <a:latin typeface="Abadi" panose="020B0604020104020204" pitchFamily="34" charset="0"/>
              </a:rPr>
              <a:t>- 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badi" panose="020B0604020104020204" pitchFamily="34" charset="0"/>
              </a:rPr>
              <a:t>EGDS </a:t>
            </a:r>
            <a:r>
              <a:rPr lang="it-IT" sz="3200" dirty="0">
                <a:solidFill>
                  <a:srgbClr val="FF0000"/>
                </a:solidFill>
                <a:latin typeface="Abadi" panose="020B0604020104020204" pitchFamily="34" charset="0"/>
              </a:rPr>
              <a:t>con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badi" panose="020B0604020104020204" pitchFamily="34" charset="0"/>
              </a:rPr>
              <a:t> HH&gt; 3 cm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dirty="0">
                <a:solidFill>
                  <a:srgbClr val="FF0000"/>
                </a:solidFill>
                <a:latin typeface="Abadi" panose="020B0604020104020204" pitchFamily="34" charset="0"/>
              </a:rPr>
              <a:t>-  Casi dubbi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badi" panose="020B0604020104020204" pitchFamily="34" charset="0"/>
            </a:endParaRPr>
          </a:p>
        </p:txBody>
      </p:sp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D2DE1D02-1260-CB05-3804-897E7ACDF252}"/>
              </a:ext>
            </a:extLst>
          </p:cNvPr>
          <p:cNvSpPr/>
          <p:nvPr/>
        </p:nvSpPr>
        <p:spPr>
          <a:xfrm>
            <a:off x="2607034" y="1615006"/>
            <a:ext cx="407506" cy="124150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055F84F-6EBE-FCC6-F805-48ADEAF722CB}"/>
              </a:ext>
            </a:extLst>
          </p:cNvPr>
          <p:cNvSpPr txBox="1"/>
          <p:nvPr/>
        </p:nvSpPr>
        <p:spPr>
          <a:xfrm>
            <a:off x="90943" y="4096435"/>
            <a:ext cx="44427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noProof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ph</a:t>
            </a:r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r>
              <a:rPr lang="it-IT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impedio</a:t>
            </a:r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manometria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3E7CD4B-7730-AE07-FDEB-18051A922C69}"/>
              </a:ext>
            </a:extLst>
          </p:cNvPr>
          <p:cNvSpPr txBox="1"/>
          <p:nvPr/>
        </p:nvSpPr>
        <p:spPr>
          <a:xfrm>
            <a:off x="2858163" y="4053998"/>
            <a:ext cx="44427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badi" panose="020B0604020104020204" pitchFamily="34" charset="0"/>
              </a:rPr>
              <a:t>Casi selezionati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3200" dirty="0">
                <a:solidFill>
                  <a:srgbClr val="FF0000"/>
                </a:solidFill>
                <a:latin typeface="Abadi" panose="020B0604020104020204" pitchFamily="34" charset="0"/>
              </a:rPr>
              <a:t>Redo surgery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badi" panose="020B0604020104020204" pitchFamily="34" charset="0"/>
            </a:endParaRPr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B1CFB6E9-4592-0662-C13C-894C246A1D99}"/>
              </a:ext>
            </a:extLst>
          </p:cNvPr>
          <p:cNvSpPr/>
          <p:nvPr/>
        </p:nvSpPr>
        <p:spPr>
          <a:xfrm>
            <a:off x="2607034" y="4001491"/>
            <a:ext cx="407506" cy="124150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56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stiti, arredo, persona, sedia&#10;&#10;Descrizione generata automaticamente">
            <a:extLst>
              <a:ext uri="{FF2B5EF4-FFF2-40B4-BE49-F238E27FC236}">
                <a16:creationId xmlns:a16="http://schemas.microsoft.com/office/drawing/2014/main" id="{A6E69B89-9B16-8A6B-8719-97FE678DC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6574" r="7090" b="6056"/>
          <a:stretch/>
        </p:blipFill>
        <p:spPr>
          <a:xfrm>
            <a:off x="0" y="0"/>
            <a:ext cx="4683579" cy="2359742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1C29FFE-ACB0-F0D9-D77B-C3333A0823B4}"/>
              </a:ext>
            </a:extLst>
          </p:cNvPr>
          <p:cNvCxnSpPr/>
          <p:nvPr/>
        </p:nvCxnSpPr>
        <p:spPr>
          <a:xfrm>
            <a:off x="4683579" y="1160207"/>
            <a:ext cx="101272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CDE899-A8F9-FCA9-EC01-E898D1749252}"/>
              </a:ext>
            </a:extLst>
          </p:cNvPr>
          <p:cNvSpPr txBox="1"/>
          <p:nvPr/>
        </p:nvSpPr>
        <p:spPr>
          <a:xfrm>
            <a:off x="5696301" y="560042"/>
            <a:ext cx="225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Anamnesi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MI-GERD-HRQL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+/- Rx transito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B8F593E-679D-B14E-D098-CF184A82DD08}"/>
              </a:ext>
            </a:extLst>
          </p:cNvPr>
          <p:cNvCxnSpPr/>
          <p:nvPr/>
        </p:nvCxnSpPr>
        <p:spPr>
          <a:xfrm>
            <a:off x="7775824" y="1037304"/>
            <a:ext cx="101272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7BF2DFE-17B4-2E01-10BC-845FC5C0CF74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604241" y="1730923"/>
            <a:ext cx="1684258" cy="130484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D3732CB-7C95-47B6-FC89-3B88A5122044}"/>
              </a:ext>
            </a:extLst>
          </p:cNvPr>
          <p:cNvSpPr/>
          <p:nvPr/>
        </p:nvSpPr>
        <p:spPr>
          <a:xfrm>
            <a:off x="8957187" y="560042"/>
            <a:ext cx="2074607" cy="1042615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PZ REFLUSSORE</a:t>
            </a:r>
          </a:p>
        </p:txBody>
      </p:sp>
      <p:pic>
        <p:nvPicPr>
          <p:cNvPr id="14" name="Elemento grafico 13" descr="Sirena con riempimento a tinta unita">
            <a:extLst>
              <a:ext uri="{FF2B5EF4-FFF2-40B4-BE49-F238E27FC236}">
                <a16:creationId xmlns:a16="http://schemas.microsoft.com/office/drawing/2014/main" id="{597FA91A-AE01-3CCC-86C0-3709035B8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1794" y="624149"/>
            <a:ext cx="914400" cy="914400"/>
          </a:xfrm>
          <a:prstGeom prst="rect">
            <a:avLst/>
          </a:prstGeom>
        </p:spPr>
      </p:pic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43C2428-A1F8-433C-8B70-689C94A32B4A}"/>
              </a:ext>
            </a:extLst>
          </p:cNvPr>
          <p:cNvSpPr/>
          <p:nvPr/>
        </p:nvSpPr>
        <p:spPr>
          <a:xfrm>
            <a:off x="8251195" y="3035767"/>
            <a:ext cx="2074607" cy="10426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PZ NON REFLUSSORE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79A9742-D2D3-DFA1-1A55-3542D3311A3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344698" y="3557075"/>
            <a:ext cx="906497" cy="18997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5726E977-951A-1993-3FD6-00312F5BEB77}"/>
              </a:ext>
            </a:extLst>
          </p:cNvPr>
          <p:cNvSpPr/>
          <p:nvPr/>
        </p:nvSpPr>
        <p:spPr>
          <a:xfrm>
            <a:off x="3678758" y="3330091"/>
            <a:ext cx="3665940" cy="3122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BMI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Aptos" panose="02110004020202020204"/>
              </a:rPr>
              <a:t>DMT2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Pregressa chirurgia addominale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Terapie in atto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Comportamento alimentare e stile di vita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Rischio anestesiologico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Preferenza e compliance del paziente</a:t>
            </a:r>
          </a:p>
        </p:txBody>
      </p:sp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7CA0A285-E46F-FCC4-0502-353C0D9D5093}"/>
              </a:ext>
            </a:extLst>
          </p:cNvPr>
          <p:cNvSpPr/>
          <p:nvPr/>
        </p:nvSpPr>
        <p:spPr>
          <a:xfrm>
            <a:off x="3224981" y="3234813"/>
            <a:ext cx="255638" cy="321819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1EB982F5-B4BB-73BB-B2F7-587C96DBFEFA}"/>
              </a:ext>
            </a:extLst>
          </p:cNvPr>
          <p:cNvSpPr/>
          <p:nvPr/>
        </p:nvSpPr>
        <p:spPr>
          <a:xfrm>
            <a:off x="561933" y="3996813"/>
            <a:ext cx="2464909" cy="1927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INTERVENTO CHIRURGICO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B8B17A2-EDBA-3F9A-20AF-08A3C2E2D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689" y="1335853"/>
            <a:ext cx="1693861" cy="1243745"/>
          </a:xfrm>
          <a:prstGeom prst="rect">
            <a:avLst/>
          </a:prstGeom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C380C30-0296-FEBB-E86C-8254A8C8F0D9}"/>
              </a:ext>
            </a:extLst>
          </p:cNvPr>
          <p:cNvSpPr/>
          <p:nvPr/>
        </p:nvSpPr>
        <p:spPr>
          <a:xfrm>
            <a:off x="8251195" y="4818320"/>
            <a:ext cx="2074607" cy="1042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QUELLO CHE VOGLIO !!!!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A12F822-77F0-206A-C3DB-0299A5492178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9288499" y="4078382"/>
            <a:ext cx="0" cy="73993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>
            <a:extLst>
              <a:ext uri="{FF2B5EF4-FFF2-40B4-BE49-F238E27FC236}">
                <a16:creationId xmlns:a16="http://schemas.microsoft.com/office/drawing/2014/main" id="{BFD5C568-CA52-0E4D-D378-3F8B94622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1085852"/>
            <a:ext cx="3402012" cy="35131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endParaRPr lang="it-IT" sz="2400" b="1">
              <a:latin typeface="Comic Sans MS" pitchFamily="66" charset="0"/>
            </a:endParaRPr>
          </a:p>
        </p:txBody>
      </p:sp>
      <p:sp>
        <p:nvSpPr>
          <p:cNvPr id="46083" name="Oval 3">
            <a:extLst>
              <a:ext uri="{FF2B5EF4-FFF2-40B4-BE49-F238E27FC236}">
                <a16:creationId xmlns:a16="http://schemas.microsoft.com/office/drawing/2014/main" id="{61AA3EB8-E917-E563-645B-86061605D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47" y="2493964"/>
            <a:ext cx="4493386" cy="3294062"/>
          </a:xfrm>
          <a:prstGeom prst="ellipse">
            <a:avLst/>
          </a:prstGeom>
          <a:solidFill>
            <a:srgbClr val="FF0000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endParaRPr lang="it-IT" sz="2400" b="1">
              <a:latin typeface="Comic Sans MS" pitchFamily="66" charset="0"/>
            </a:endParaRPr>
          </a:p>
        </p:txBody>
      </p:sp>
      <p:sp>
        <p:nvSpPr>
          <p:cNvPr id="46084" name="Oval 4">
            <a:extLst>
              <a:ext uri="{FF2B5EF4-FFF2-40B4-BE49-F238E27FC236}">
                <a16:creationId xmlns:a16="http://schemas.microsoft.com/office/drawing/2014/main" id="{22B0C891-10B1-69EA-5E6C-9CB92F57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610" y="2784114"/>
            <a:ext cx="4814059" cy="3024187"/>
          </a:xfrm>
          <a:prstGeom prst="ellipse">
            <a:avLst/>
          </a:prstGeom>
          <a:solidFill>
            <a:srgbClr val="00FF00">
              <a:alpha val="6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endParaRPr lang="it-IT" sz="2400" b="1">
              <a:latin typeface="Comic Sans MS" pitchFamily="66" charset="0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AFE32CB3-4C1E-E23E-7F1E-FFA2F46F5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898650"/>
            <a:ext cx="149271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it-IT" sz="3200" b="1" dirty="0">
                <a:latin typeface="Comic Sans MS" pitchFamily="66" charset="0"/>
              </a:rPr>
              <a:t>PSICO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8DB0D9A5-FE30-12AC-AD80-084FFD151232}"/>
              </a:ext>
            </a:extLst>
          </p:cNvPr>
          <p:cNvSpPr>
            <a:spLocks noChangeArrowheads="1"/>
          </p:cNvSpPr>
          <p:nvPr/>
        </p:nvSpPr>
        <p:spPr bwMode="auto">
          <a:xfrm rot="19479594">
            <a:off x="6543024" y="4076210"/>
            <a:ext cx="3398687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it-IT" sz="3200" b="1" dirty="0">
                <a:latin typeface="Comic Sans MS" pitchFamily="66" charset="0"/>
              </a:rPr>
              <a:t>COMORBIDITA’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A17E6D5E-1D2A-BC70-132B-0E46751FD1F5}"/>
              </a:ext>
            </a:extLst>
          </p:cNvPr>
          <p:cNvSpPr>
            <a:spLocks noChangeArrowheads="1"/>
          </p:cNvSpPr>
          <p:nvPr/>
        </p:nvSpPr>
        <p:spPr bwMode="auto">
          <a:xfrm rot="2137425">
            <a:off x="3513194" y="3952823"/>
            <a:ext cx="124264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it-IT" sz="4000" b="1" dirty="0">
                <a:latin typeface="Comic Sans MS" pitchFamily="66" charset="0"/>
              </a:rPr>
              <a:t>BMI</a:t>
            </a:r>
          </a:p>
        </p:txBody>
      </p:sp>
      <p:sp>
        <p:nvSpPr>
          <p:cNvPr id="28680" name="Oval 8">
            <a:extLst>
              <a:ext uri="{FF2B5EF4-FFF2-40B4-BE49-F238E27FC236}">
                <a16:creationId xmlns:a16="http://schemas.microsoft.com/office/drawing/2014/main" id="{5D4693E3-D060-59E0-5E12-F59B573B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6" y="2979738"/>
            <a:ext cx="2754313" cy="1619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endParaRPr lang="it-IT" sz="2700" b="1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defTabSz="685800">
              <a:defRPr/>
            </a:pPr>
            <a:r>
              <a:rPr lang="it-IT" sz="27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PROCEDURA</a:t>
            </a:r>
          </a:p>
          <a:p>
            <a:pPr algn="ctr" defTabSz="685800">
              <a:defRPr/>
            </a:pPr>
            <a:r>
              <a:rPr lang="it-IT" sz="27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CHIRURGICA</a:t>
            </a:r>
            <a:br>
              <a:rPr lang="it-IT" sz="27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it-IT" sz="2700" b="1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1550D77A-D7F0-ACC4-FBBC-426DE13D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83" y="108676"/>
            <a:ext cx="5754687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Quale Intervento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35BCE25-B8A9-2D3D-966A-A53CEFF89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594" y="4794833"/>
            <a:ext cx="1970411" cy="6832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DMT2</a:t>
            </a:r>
            <a:endParaRPr lang="it-IT" sz="4000" b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EE315E-F562-4A2D-58A8-7F0BBEA4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24" y="4225294"/>
            <a:ext cx="310869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it-IT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CHE TIPO?</a:t>
            </a:r>
          </a:p>
        </p:txBody>
      </p:sp>
      <p:pic>
        <p:nvPicPr>
          <p:cNvPr id="3076" name="Picture 4" descr="Rinfrescante Collide Contaminare la mela e la pera italiano Molte  situazioni pericolose opzione">
            <a:extLst>
              <a:ext uri="{FF2B5EF4-FFF2-40B4-BE49-F238E27FC236}">
                <a16:creationId xmlns:a16="http://schemas.microsoft.com/office/drawing/2014/main" id="{164E166E-1980-12B2-4E77-AA1FAFF7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" y="4748107"/>
            <a:ext cx="3448050" cy="17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0D17703D-5BD1-7E5D-F09D-33CA8B166407}"/>
              </a:ext>
            </a:extLst>
          </p:cNvPr>
          <p:cNvGrpSpPr/>
          <p:nvPr/>
        </p:nvGrpSpPr>
        <p:grpSpPr>
          <a:xfrm rot="21265880">
            <a:off x="6809709" y="440623"/>
            <a:ext cx="3006775" cy="3111419"/>
            <a:chOff x="7040084" y="606124"/>
            <a:chExt cx="3006775" cy="3111419"/>
          </a:xfrm>
        </p:grpSpPr>
        <p:sp>
          <p:nvSpPr>
            <p:cNvPr id="4" name="Freccia a pentagono 3">
              <a:extLst>
                <a:ext uri="{FF2B5EF4-FFF2-40B4-BE49-F238E27FC236}">
                  <a16:creationId xmlns:a16="http://schemas.microsoft.com/office/drawing/2014/main" id="{D8F451A1-708E-A5BD-5A27-E135CB2E6BEF}"/>
                </a:ext>
              </a:extLst>
            </p:cNvPr>
            <p:cNvSpPr/>
            <p:nvPr/>
          </p:nvSpPr>
          <p:spPr>
            <a:xfrm rot="8156461">
              <a:off x="7040084" y="909606"/>
              <a:ext cx="3006775" cy="2807937"/>
            </a:xfrm>
            <a:prstGeom prst="homePlate">
              <a:avLst>
                <a:gd name="adj" fmla="val 58455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4F18D00-751C-53CA-AA88-A5F9ED3AB134}"/>
                </a:ext>
              </a:extLst>
            </p:cNvPr>
            <p:cNvSpPr txBox="1"/>
            <p:nvPr/>
          </p:nvSpPr>
          <p:spPr>
            <a:xfrm rot="2755990">
              <a:off x="7978557" y="1207443"/>
              <a:ext cx="2287682" cy="10850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/>
                <a:t>Attitudine del chirurgo</a:t>
              </a:r>
            </a:p>
          </p:txBody>
        </p:sp>
      </p:grp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6AB1787D-5E66-294D-E1E6-3ABE81D47847}"/>
              </a:ext>
            </a:extLst>
          </p:cNvPr>
          <p:cNvSpPr/>
          <p:nvPr/>
        </p:nvSpPr>
        <p:spPr>
          <a:xfrm rot="2911992">
            <a:off x="2572582" y="574143"/>
            <a:ext cx="3015017" cy="3288753"/>
          </a:xfrm>
          <a:prstGeom prst="homePlate">
            <a:avLst>
              <a:gd name="adj" fmla="val 49512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C3863EC-8C1B-3923-3E0B-25338FE81B5E}"/>
              </a:ext>
            </a:extLst>
          </p:cNvPr>
          <p:cNvSpPr txBox="1"/>
          <p:nvPr/>
        </p:nvSpPr>
        <p:spPr>
          <a:xfrm rot="19117172">
            <a:off x="2295890" y="1139817"/>
            <a:ext cx="27129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Preferenza del paziente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0" grpId="1" animBg="1" autoUpdateAnimBg="0"/>
      <p:bldP spid="2" grpId="0" animBg="1"/>
      <p:bldP spid="3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71" name="Text Box 15">
            <a:extLst>
              <a:ext uri="{FF2B5EF4-FFF2-40B4-BE49-F238E27FC236}">
                <a16:creationId xmlns:a16="http://schemas.microsoft.com/office/drawing/2014/main" id="{45735DDC-4F65-014F-696A-5C2C5B74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43" y="64683"/>
            <a:ext cx="451918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QUALE INTERVENTO?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					DMT2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463"/>
            <a:ext cx="5388385" cy="18107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27164" b="31527"/>
          <a:stretch/>
        </p:blipFill>
        <p:spPr>
          <a:xfrm>
            <a:off x="0" y="3036314"/>
            <a:ext cx="2108137" cy="65313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683" y="2117035"/>
            <a:ext cx="3200881" cy="47409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6843" y="3905168"/>
            <a:ext cx="1736373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/>
                <a:ea typeface="+mn-ea"/>
                <a:cs typeface="+mn-cs"/>
              </a:rPr>
              <a:t>Sg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/>
                <a:ea typeface="+mn-ea"/>
                <a:cs typeface="+mn-cs"/>
              </a:rPr>
              <a:t>: 	55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/>
                <a:ea typeface="+mn-ea"/>
                <a:cs typeface="+mn-cs"/>
              </a:rPr>
              <a:t>pts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LaM Displ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/>
                <a:ea typeface="+mn-ea"/>
                <a:cs typeface="+mn-cs"/>
              </a:rPr>
              <a:t>GBP: 	54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/>
                <a:ea typeface="+mn-ea"/>
                <a:cs typeface="+mn-cs"/>
              </a:rPr>
              <a:t>pts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LaM Display"/>
              <a:ea typeface="+mn-ea"/>
              <a:cs typeface="+mn-cs"/>
            </a:endParaRPr>
          </a:p>
        </p:txBody>
      </p:sp>
      <p:sp>
        <p:nvSpPr>
          <p:cNvPr id="34" name="CasellaDiTesto 33"/>
          <p:cNvSpPr txBox="1"/>
          <p:nvPr/>
        </p:nvSpPr>
        <p:spPr>
          <a:xfrm rot="1123895">
            <a:off x="1415934" y="3022091"/>
            <a:ext cx="697627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/>
                <a:ea typeface="+mn-ea"/>
                <a:cs typeface="+mn-cs"/>
              </a:rPr>
              <a:t>2023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032" y="3416302"/>
            <a:ext cx="6376918" cy="213659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320083" y="1911595"/>
            <a:ext cx="5154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Prospective studies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5-year fu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515600" y="4247687"/>
            <a:ext cx="382386" cy="390698"/>
          </a:xfrm>
          <a:prstGeom prst="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10515601" y="4771155"/>
            <a:ext cx="382386" cy="781745"/>
          </a:xfrm>
          <a:prstGeom prst="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9712036" y="3898669"/>
            <a:ext cx="382386" cy="349018"/>
          </a:xfrm>
          <a:prstGeom prst="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9731432" y="4638384"/>
            <a:ext cx="382386" cy="195349"/>
          </a:xfrm>
          <a:prstGeom prst="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79F4DE-2156-B08F-3C0B-42893A313177}"/>
              </a:ext>
            </a:extLst>
          </p:cNvPr>
          <p:cNvSpPr txBox="1"/>
          <p:nvPr/>
        </p:nvSpPr>
        <p:spPr>
          <a:xfrm>
            <a:off x="3161924" y="238577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SG vs RYGB </a:t>
            </a:r>
          </a:p>
        </p:txBody>
      </p:sp>
    </p:spTree>
    <p:extLst>
      <p:ext uri="{BB962C8B-B14F-4D97-AF65-F5344CB8AC3E}">
        <p14:creationId xmlns:p14="http://schemas.microsoft.com/office/powerpoint/2010/main" val="12709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452</TotalTime>
  <Words>443</Words>
  <Application>Microsoft Office PowerPoint</Application>
  <PresentationFormat>Widescreen</PresentationFormat>
  <Paragraphs>125</Paragraphs>
  <Slides>19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19</vt:i4>
      </vt:variant>
    </vt:vector>
  </HeadingPairs>
  <TitlesOfParts>
    <vt:vector size="34" baseType="lpstr">
      <vt:lpstr>Abadi</vt:lpstr>
      <vt:lpstr>ADLaM Display</vt:lpstr>
      <vt:lpstr>Aptos</vt:lpstr>
      <vt:lpstr>Aptos Display</vt:lpstr>
      <vt:lpstr>Arial</vt:lpstr>
      <vt:lpstr>Britannic Bold</vt:lpstr>
      <vt:lpstr>Calibri</vt:lpstr>
      <vt:lpstr>Century Gothic</vt:lpstr>
      <vt:lpstr>Comic Sans MS</vt:lpstr>
      <vt:lpstr>Tahoma</vt:lpstr>
      <vt:lpstr>Times New Roman</vt:lpstr>
      <vt:lpstr>Wingdings</vt:lpstr>
      <vt:lpstr>RetrospectVTI</vt:lpstr>
      <vt:lpstr>Scia di vapore</vt:lpstr>
      <vt:lpstr>Tema di Office</vt:lpstr>
      <vt:lpstr>PAZIENTE  NON REFLUSSORE,  QUALE  PROCEDURA?</vt:lpstr>
      <vt:lpstr>INDIVIDUARE IL PAZIENTE REFLUSSORE</vt:lpstr>
      <vt:lpstr>COSA FACCIAMO NOI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SLEEVE GASTRECTOMY</vt:lpstr>
      <vt:lpstr>Presentazione standard di PowerPoint</vt:lpstr>
      <vt:lpstr>Presentazione standard di PowerPoint</vt:lpstr>
      <vt:lpstr>Presentazione standard di PowerPoint</vt:lpstr>
      <vt:lpstr>Scelta CONDIVISA Chir-paz COMORBIDITA’ - DMT2 BMI - RISCHIO  SPECIFICITA’ DEL PAZ 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Giovanni Casella</cp:lastModifiedBy>
  <cp:revision>21</cp:revision>
  <dcterms:created xsi:type="dcterms:W3CDTF">2022-02-27T17:36:31Z</dcterms:created>
  <dcterms:modified xsi:type="dcterms:W3CDTF">2024-05-15T20:05:19Z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